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0413" cy="6859588"/>
  <p:notesSz cx="6858000" cy="9144000"/>
  <p:custDataLst>
    <p:tags r:id="rId6"/>
  </p:custDataLst>
  <p:defaultTextStyle>
    <a:defPPr>
      <a:defRPr lang="en-US"/>
    </a:defPPr>
    <a:lvl1pPr marL="0" indent="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kern="1200" spc="-50" baseline="0">
        <a:solidFill>
          <a:schemeClr val="tx1"/>
        </a:solidFill>
        <a:latin typeface="Verdana"/>
        <a:ea typeface="Verdana" pitchFamily="34" charset="0"/>
        <a:cs typeface="Verdana" pitchFamily="34" charset="0"/>
      </a:defRPr>
    </a:lvl1pPr>
    <a:lvl2pPr marL="252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800" kern="1200" spc="-50">
        <a:solidFill>
          <a:schemeClr val="tx1"/>
        </a:solidFill>
        <a:latin typeface="Verdana"/>
        <a:ea typeface="Verdana" pitchFamily="34" charset="0"/>
        <a:cs typeface="+mn-cs"/>
      </a:defRPr>
    </a:lvl2pPr>
    <a:lvl3pPr marL="648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600" kern="1200" spc="-50">
        <a:solidFill>
          <a:schemeClr val="tx1"/>
        </a:solidFill>
        <a:latin typeface="Verdana"/>
        <a:ea typeface="Verdana" pitchFamily="34" charset="0"/>
        <a:cs typeface="+mn-cs"/>
      </a:defRPr>
    </a:lvl3pPr>
    <a:lvl4pPr marL="9792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anose="020B0604030504040204" pitchFamily="34" charset="0"/>
      <a:buChar char="•"/>
      <a:defRPr sz="1400" kern="1200" spc="-50">
        <a:solidFill>
          <a:schemeClr val="tx1"/>
        </a:solidFill>
        <a:latin typeface="Verdana"/>
        <a:ea typeface="Verdana" pitchFamily="34" charset="0"/>
        <a:cs typeface="+mn-cs"/>
      </a:defRPr>
    </a:lvl4pPr>
    <a:lvl5pPr marL="0" indent="0" algn="l" defTabSz="457189" rtl="0" eaLnBrk="1" fontAlgn="base" hangingPunct="1">
      <a:lnSpc>
        <a:spcPct val="8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sz="4800" b="1" kern="1200" cap="all" spc="-50" baseline="0">
        <a:solidFill>
          <a:schemeClr val="tx1"/>
        </a:solidFill>
        <a:latin typeface="Verdana"/>
        <a:ea typeface="Verdana" pitchFamily="34" charset="0"/>
        <a:cs typeface="+mn-cs"/>
      </a:defRPr>
    </a:lvl5pPr>
    <a:lvl6pPr marL="0" indent="0" algn="l" defTabSz="457189" rtl="0" eaLnBrk="1" latinLnBrk="0" hangingPunct="1">
      <a:spcBef>
        <a:spcPts val="0"/>
      </a:spcBef>
      <a:spcAft>
        <a:spcPts val="600"/>
      </a:spcAft>
      <a:buClr>
        <a:schemeClr val="tx2"/>
      </a:buClr>
      <a:buFont typeface="Arial" panose="020B0604020202020204" pitchFamily="34" charset="0"/>
      <a:buChar char="​"/>
      <a:defRPr sz="1800" b="1" kern="1200" cap="all" spc="-50" baseline="0">
        <a:solidFill>
          <a:schemeClr val="tx2"/>
        </a:solidFill>
        <a:latin typeface="+mn-lt"/>
        <a:ea typeface="+mn-ea"/>
        <a:cs typeface="+mn-cs"/>
      </a:defRPr>
    </a:lvl6pPr>
    <a:lvl7pPr marL="0" indent="0" algn="l" defTabSz="457189" rtl="0" eaLnBrk="1" latinLnBrk="0" hangingPunct="1">
      <a:spcBef>
        <a:spcPts val="0"/>
      </a:spcBef>
      <a:spcAft>
        <a:spcPts val="1200"/>
      </a:spcAft>
      <a:buFont typeface="Arial" panose="020B0604020202020204" pitchFamily="34" charset="0"/>
      <a:buChar char="​"/>
      <a:defRPr sz="1800" i="1" kern="1200" spc="-50">
        <a:solidFill>
          <a:schemeClr val="bg2"/>
        </a:solidFill>
        <a:latin typeface="+mn-lt"/>
        <a:ea typeface="+mn-ea"/>
        <a:cs typeface="+mn-cs"/>
      </a:defRPr>
    </a:lvl7pPr>
    <a:lvl8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rabicPeriod"/>
      <a:defRPr sz="1600" kern="1200" spc="-50">
        <a:solidFill>
          <a:schemeClr val="tx1"/>
        </a:solidFill>
        <a:latin typeface="+mn-lt"/>
        <a:ea typeface="+mn-ea"/>
        <a:cs typeface="+mn-cs"/>
      </a:defRPr>
    </a:lvl8pPr>
    <a:lvl9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lphaUcPeriod"/>
      <a:defRPr sz="1600" kern="1200" spc="-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15" autoAdjust="0"/>
    <p:restoredTop sz="90104" autoAdjust="0"/>
  </p:normalViewPr>
  <p:slideViewPr>
    <p:cSldViewPr snapToGrid="0">
      <p:cViewPr varScale="1">
        <p:scale>
          <a:sx n="110" d="100"/>
          <a:sy n="110" d="100"/>
        </p:scale>
        <p:origin x="65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E8A3B-3A63-46A9-95E1-03CE2FCF9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A870-D0BC-44DB-AD81-D5E8B04AE8D4}" type="datetimeFigureOut">
              <a:rPr lang="da-DK" smtClean="0"/>
              <a:t>09-04-2019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09/04/2019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2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652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3F78D9-42B8-43DD-B9D4-11FA41011F45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87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3612" y="1645032"/>
            <a:ext cx="4073525" cy="40633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620D795-7D6C-4DDD-9364-2C8C35AA87F6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8958262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3" y="452544"/>
            <a:ext cx="800964" cy="800964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B90C0BA-1BD5-469D-8018-C447C1EB2A93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8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895826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2" y="1645033"/>
            <a:ext cx="818165" cy="818165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2DADF78-B3EF-4042-B2F9-5AAFBCE5A22E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6515100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8000" y="1645033"/>
            <a:ext cx="3259138" cy="324069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BA51A42-5836-428D-B66B-B65A92E2CCAA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537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3613" y="1644649"/>
            <a:ext cx="4073525" cy="40637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36937CD-C8B6-42FA-9EC6-EF300AFFE646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7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732948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4992414"/>
            <a:ext cx="2444750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D567F-EFA3-4304-9F2D-5128B34EFFF1}"/>
              </a:ext>
            </a:extLst>
          </p:cNvPr>
          <p:cNvGrpSpPr/>
          <p:nvPr userDrawn="1"/>
        </p:nvGrpSpPr>
        <p:grpSpPr>
          <a:xfrm>
            <a:off x="-1980494" y="3538620"/>
            <a:ext cx="1796791" cy="2907588"/>
            <a:chOff x="12403271" y="-1"/>
            <a:chExt cx="1796791" cy="290758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E10093C-62DA-496A-9DBF-6F8D26F3BF2E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2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4071936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4838" y="1644771"/>
            <a:ext cx="244316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1644771"/>
            <a:ext cx="2444750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79F0066-3164-42E7-92E6-6ECB81B57310}" type="datetime1">
              <a:rPr lang="en-GB" smtClean="0"/>
              <a:t>09/04/2019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2F1A21-DB0B-44A1-8EBE-E26897290FD2}"/>
              </a:ext>
            </a:extLst>
          </p:cNvPr>
          <p:cNvGrpSpPr/>
          <p:nvPr userDrawn="1"/>
        </p:nvGrpSpPr>
        <p:grpSpPr>
          <a:xfrm>
            <a:off x="-1980494" y="3538620"/>
            <a:ext cx="1796791" cy="2907588"/>
            <a:chOff x="12403271" y="-1"/>
            <a:chExt cx="1796791" cy="290758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A6B9EE2-783B-41AA-AC77-4DB0F5ED032D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01B83249-39D6-4252-BB3B-A6D96E90F9B0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1B093AE-E011-42FE-AB95-66C9BFBDFA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5F1A727-495B-4982-B3C7-671F9B44F5C2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BE0B471-FCB7-47D8-9FB4-678E9DA02E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065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064" y="1645033"/>
            <a:ext cx="7331074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514" y="1644771"/>
            <a:ext cx="2443162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4992414"/>
            <a:ext cx="2443161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E8FCDCF-FAAC-48D8-97CE-71AEDA9EFE29}" type="datetime1">
              <a:rPr lang="en-GB" smtClean="0"/>
              <a:t>09/04/2019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08E95C-A108-449E-AA24-2989A4642A1B}"/>
              </a:ext>
            </a:extLst>
          </p:cNvPr>
          <p:cNvGrpSpPr/>
          <p:nvPr userDrawn="1"/>
        </p:nvGrpSpPr>
        <p:grpSpPr>
          <a:xfrm>
            <a:off x="-1980494" y="3538620"/>
            <a:ext cx="1796791" cy="2907588"/>
            <a:chOff x="12403271" y="-1"/>
            <a:chExt cx="1796791" cy="290758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7BA9E9-E6FD-43CD-9C63-CB59B98DE9F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4ED11A2-1FA8-4D5C-95DC-296255DA7DE6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5E16663-E9F6-4D4C-9422-559BC29D6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EF9199-7D6F-4B6A-AF35-F75259366BE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77BCF0F-D12B-4ADD-B578-30EC974B1E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5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2543"/>
            <a:ext cx="4071936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537029"/>
            <a:ext cx="5702300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E088B74-D5F8-4D6D-B466-6D0723103653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995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3" y="452543"/>
            <a:ext cx="2443162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2443162" cy="406203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063" y="5390147"/>
            <a:ext cx="73310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063" y="537029"/>
            <a:ext cx="7331075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EEB1991-01A7-4A1C-9C66-872C05E5583D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4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2651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191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9" y="1645033"/>
            <a:ext cx="5702299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10C8F63-746D-49AA-89DD-F720C3C3E8E3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49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2443162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063" y="1645033"/>
            <a:ext cx="733107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244475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7D9B8B2-2B26-4659-AFD3-8F852FE9A4D5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78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537029"/>
            <a:ext cx="10588624" cy="485311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2900" y="906698"/>
            <a:ext cx="3257550" cy="21580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1059021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2D02C2F-C8D1-4CA6-BC85-74B401D907FB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483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6925" y="5389081"/>
            <a:ext cx="40735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4838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513" y="1645033"/>
            <a:ext cx="4071937" cy="374404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317641B-8A6E-4000-8D18-8C26E74C5E0D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008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2543"/>
            <a:ext cx="10588624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814387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814387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9976E51-1FC3-4474-950D-AA48067650FE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82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0450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3257549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9B1F6A8-6B7A-461C-8C18-9117AB04685F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915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48863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9224" y="5389082"/>
            <a:ext cx="2443164" cy="317982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488632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99225" y="1645031"/>
            <a:ext cx="2443162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70B47BD-1B93-49E8-8F1A-50F28146FAEE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741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570071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6925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8217C0B-9033-4A97-8B9B-43B4113B467B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59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082"/>
            <a:ext cx="5702299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3145100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3" y="1645031"/>
            <a:ext cx="1628775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5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93200B9-2419-488B-B3B4-69557D1FB50C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98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6400"/>
            <a:ext cx="407352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4073526" cy="1483869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3" y="5389082"/>
            <a:ext cx="1628775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5389082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36191CC-81E4-40E2-A3EA-FD9630412644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00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0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3" y="1139744"/>
            <a:ext cx="9772650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685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90147"/>
            <a:ext cx="5702300" cy="31691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4921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2" y="5389200"/>
            <a:ext cx="1628776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3144921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6774" y="5389200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2" y="3906278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4" y="1645032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178DCDE-D1A1-4EB4-8F09-37541DFBB130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11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200"/>
            <a:ext cx="3259138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214" y="3146400"/>
            <a:ext cx="648593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0451" y="5389200"/>
            <a:ext cx="1625600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3613" y="5389200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6775" y="5389200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6516688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0450" y="3906000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944EB0A-8F31-4F12-A58B-82FA23A642B9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72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5200" cy="105624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1946365"/>
            <a:ext cx="7329487" cy="2769325"/>
          </a:xfrm>
        </p:spPr>
        <p:txBody>
          <a:bodyPr/>
          <a:lstStyle>
            <a:lvl1pPr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5968" y="5020098"/>
            <a:ext cx="7332035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8FF56-E9E6-4CE1-A183-9B907183A27A}"/>
              </a:ext>
            </a:extLst>
          </p:cNvPr>
          <p:cNvSpPr txBox="1"/>
          <p:nvPr userDrawn="1"/>
        </p:nvSpPr>
        <p:spPr bwMode="auto">
          <a:xfrm>
            <a:off x="805436" y="2250351"/>
            <a:ext cx="1671637" cy="283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700" marR="0" indent="-25400" algn="l" defTabSz="457200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A8D4E2C-4AD4-4902-9AA6-258C412AEED1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59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2E10D1A-D613-41CE-B02A-846290684BA0}" type="datetime1">
              <a:rPr lang="en-GB" smtClean="0"/>
              <a:t>09/04/2019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7FB7D42-25F0-4925-AB91-37097B4A81F1}" type="datetime1">
              <a:rPr lang="en-GB" smtClean="0"/>
              <a:t>09/04/2019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512" y="452544"/>
            <a:ext cx="10588625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09/04/2019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5984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4"/>
            <a:ext cx="4886324" cy="44329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4" y="4971350"/>
            <a:ext cx="4886324" cy="365455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4" y="5334000"/>
            <a:ext cx="4886324" cy="424412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60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2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5E849237-3873-4459-A547-67B1C8011873}" type="datetime1">
              <a:rPr lang="en-GB" smtClean="0"/>
              <a:t>09/04/2019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13" y="6159600"/>
            <a:ext cx="2826457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40"/>
            <a:ext cx="12190413" cy="6857108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90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452543"/>
            <a:ext cx="7329487" cy="5255844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39E358D6-2C07-4588-BB20-50FD0000CCEB}" type="datetime1">
              <a:rPr lang="en-GB" smtClean="0"/>
              <a:t>09/04/2019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C666208A-F4F9-4299-9F9F-6881C4C08564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3"/>
            <a:ext cx="4886324" cy="5255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E6892AED-DD77-42C7-BB42-12F75B7E66E8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2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id="{1C52AC6E-7F31-46F0-897C-8CA895D525E5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513" y="1633538"/>
            <a:ext cx="10588625" cy="4087812"/>
          </a:xfrm>
        </p:spPr>
        <p:txBody>
          <a:bodyPr/>
          <a:lstStyle>
            <a:lvl1pPr marL="361950" indent="-361950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7063" indent="-265113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D4A6F46-B6F7-4994-AAE4-379699F66888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2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B98ADA4-E8FA-45D8-A667-5B7FA1A67187}" type="datetime1">
              <a:rPr lang="en-GB" smtClean="0"/>
              <a:t>09/04/2019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8863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99224" y="1645032"/>
            <a:ext cx="4887913" cy="40633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51C8650-3279-4A76-90A4-98B51440301C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08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4838" y="1645032"/>
            <a:ext cx="5702300" cy="40633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13202A9-DE11-408D-9B8A-7630BF567349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1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513" y="312840"/>
            <a:ext cx="10588625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512" y="1648207"/>
            <a:ext cx="10588625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E8A079D-0F01-4087-8466-404AA9697848}" type="datetime1">
              <a:rPr lang="da-DK" smtClean="0"/>
              <a:t>09-04-2019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35459E-96A0-4D48-B1D9-A034EE07E024}"/>
              </a:ext>
            </a:extLst>
          </p:cNvPr>
          <p:cNvGrpSpPr/>
          <p:nvPr userDrawn="1"/>
        </p:nvGrpSpPr>
        <p:grpSpPr>
          <a:xfrm>
            <a:off x="-1972094" y="522206"/>
            <a:ext cx="1796791" cy="2907588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5BF35-693E-4749-821E-5148CED147C8}"/>
              </a:ext>
            </a:extLst>
          </p:cNvPr>
          <p:cNvSpPr/>
          <p:nvPr userDrawn="1"/>
        </p:nvSpPr>
        <p:spPr>
          <a:xfrm>
            <a:off x="2051824" y="6142932"/>
            <a:ext cx="1573147" cy="2722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34" r:id="rId2"/>
    <p:sldLayoutId id="2147483797" r:id="rId3"/>
    <p:sldLayoutId id="2147483748" r:id="rId4"/>
    <p:sldLayoutId id="2147483788" r:id="rId5"/>
    <p:sldLayoutId id="2147483798" r:id="rId6"/>
    <p:sldLayoutId id="2147483737" r:id="rId7"/>
    <p:sldLayoutId id="2147483791" r:id="rId8"/>
    <p:sldLayoutId id="2147483770" r:id="rId9"/>
    <p:sldLayoutId id="2147483792" r:id="rId10"/>
    <p:sldLayoutId id="2147483793" r:id="rId11"/>
    <p:sldLayoutId id="2147483771" r:id="rId12"/>
    <p:sldLayoutId id="2147483795" r:id="rId13"/>
    <p:sldLayoutId id="2147483794" r:id="rId14"/>
    <p:sldLayoutId id="2147483768" r:id="rId15"/>
    <p:sldLayoutId id="2147483773" r:id="rId16"/>
    <p:sldLayoutId id="2147483769" r:id="rId17"/>
    <p:sldLayoutId id="2147483772" r:id="rId18"/>
    <p:sldLayoutId id="2147483774" r:id="rId19"/>
    <p:sldLayoutId id="2147483775" r:id="rId20"/>
    <p:sldLayoutId id="2147483776" r:id="rId21"/>
    <p:sldLayoutId id="2147483796" r:id="rId22"/>
    <p:sldLayoutId id="2147483777" r:id="rId23"/>
    <p:sldLayoutId id="2147483783" r:id="rId24"/>
    <p:sldLayoutId id="2147483782" r:id="rId25"/>
    <p:sldLayoutId id="2147483781" r:id="rId26"/>
    <p:sldLayoutId id="2147483780" r:id="rId27"/>
    <p:sldLayoutId id="2147483779" r:id="rId28"/>
    <p:sldLayoutId id="2147483784" r:id="rId29"/>
    <p:sldLayoutId id="2147483778" r:id="rId30"/>
    <p:sldLayoutId id="2147483785" r:id="rId31"/>
    <p:sldLayoutId id="2147483749" r:id="rId32"/>
    <p:sldLayoutId id="2147483746" r:id="rId33"/>
    <p:sldLayoutId id="2147483787" r:id="rId34"/>
    <p:sldLayoutId id="2147483738" r:id="rId35"/>
    <p:sldLayoutId id="2147483747" r:id="rId36"/>
    <p:sldLayoutId id="2147483799" r:id="rId37"/>
    <p:sldLayoutId id="2147483790" r:id="rId38"/>
    <p:sldLayoutId id="2147483767" r:id="rId39"/>
  </p:sldLayoutIdLst>
  <p:hf sldNum="0"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189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800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189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189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9" userDrawn="1">
          <p15:clr>
            <a:srgbClr val="F26B43"/>
          </p15:clr>
        </p15:guide>
        <p15:guide id="2" pos="7173" userDrawn="1">
          <p15:clr>
            <a:srgbClr val="F26B43"/>
          </p15:clr>
        </p15:guide>
        <p15:guide id="3" orient="horz" pos="1036" userDrawn="1">
          <p15:clr>
            <a:srgbClr val="F26B43"/>
          </p15:clr>
        </p15:guide>
        <p15:guide id="4" orient="horz" pos="3595" userDrawn="1">
          <p15:clr>
            <a:srgbClr val="F26B43"/>
          </p15:clr>
        </p15:guide>
        <p15:guide id="5" pos="6146" userDrawn="1">
          <p15:clr>
            <a:srgbClr val="F26B43"/>
          </p15:clr>
        </p15:guide>
        <p15:guide id="6" pos="5633" userDrawn="1">
          <p15:clr>
            <a:srgbClr val="F26B43"/>
          </p15:clr>
        </p15:guide>
        <p15:guide id="7" pos="5120" userDrawn="1">
          <p15:clr>
            <a:srgbClr val="F26B43"/>
          </p15:clr>
        </p15:guide>
        <p15:guide id="8" pos="4607" userDrawn="1">
          <p15:clr>
            <a:srgbClr val="F26B43"/>
          </p15:clr>
        </p15:guide>
        <p15:guide id="9" pos="4094" userDrawn="1">
          <p15:clr>
            <a:srgbClr val="F26B43"/>
          </p15:clr>
        </p15:guide>
        <p15:guide id="10" pos="3581" userDrawn="1">
          <p15:clr>
            <a:srgbClr val="F26B43"/>
          </p15:clr>
        </p15:guide>
        <p15:guide id="11" pos="3068" userDrawn="1">
          <p15:clr>
            <a:srgbClr val="F26B43"/>
          </p15:clr>
        </p15:guide>
        <p15:guide id="12" pos="2555" userDrawn="1">
          <p15:clr>
            <a:srgbClr val="F26B43"/>
          </p15:clr>
        </p15:guide>
        <p15:guide id="13" pos="2042" userDrawn="1">
          <p15:clr>
            <a:srgbClr val="F26B43"/>
          </p15:clr>
        </p15:guide>
        <p15:guide id="14" pos="1529" userDrawn="1">
          <p15:clr>
            <a:srgbClr val="F26B43"/>
          </p15:clr>
        </p15:guide>
        <p15:guide id="15" pos="1016" userDrawn="1">
          <p15:clr>
            <a:srgbClr val="F26B43"/>
          </p15:clr>
        </p15:guide>
        <p15:guide id="16" pos="5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499F1BC-6344-4A23-8330-E2AA77B509C1}"/>
              </a:ext>
            </a:extLst>
          </p:cNvPr>
          <p:cNvCxnSpPr>
            <a:cxnSpLocks/>
          </p:cNvCxnSpPr>
          <p:nvPr/>
        </p:nvCxnSpPr>
        <p:spPr>
          <a:xfrm>
            <a:off x="1548635" y="808385"/>
            <a:ext cx="0" cy="56786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EA2FCF0-883A-41F6-B8EC-2FA05B580BDB}"/>
              </a:ext>
            </a:extLst>
          </p:cNvPr>
          <p:cNvSpPr txBox="1"/>
          <p:nvPr/>
        </p:nvSpPr>
        <p:spPr bwMode="auto">
          <a:xfrm rot="16200000">
            <a:off x="-5082" y="1547779"/>
            <a:ext cx="7023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2019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EFFFE9-7CA2-4E6E-A9A3-FA937076B982}"/>
              </a:ext>
            </a:extLst>
          </p:cNvPr>
          <p:cNvSpPr txBox="1"/>
          <p:nvPr/>
        </p:nvSpPr>
        <p:spPr bwMode="auto">
          <a:xfrm>
            <a:off x="836486" y="951201"/>
            <a:ext cx="7023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Spring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060445-1794-4369-83C7-798D3A9F60B9}"/>
              </a:ext>
            </a:extLst>
          </p:cNvPr>
          <p:cNvSpPr txBox="1"/>
          <p:nvPr/>
        </p:nvSpPr>
        <p:spPr bwMode="auto">
          <a:xfrm>
            <a:off x="664627" y="1398541"/>
            <a:ext cx="9408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sz="1400" spc="0" dirty="0">
                <a:latin typeface="+mj-lt"/>
              </a:rPr>
              <a:t>Summer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1E1E9B-987B-40A9-8698-4D580993FD29}"/>
              </a:ext>
            </a:extLst>
          </p:cNvPr>
          <p:cNvSpPr txBox="1"/>
          <p:nvPr/>
        </p:nvSpPr>
        <p:spPr bwMode="auto">
          <a:xfrm>
            <a:off x="1101728" y="1759872"/>
            <a:ext cx="7023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sz="1400" spc="0" dirty="0">
                <a:latin typeface="+mj-lt"/>
              </a:rPr>
              <a:t>Fall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96B7327-F3A8-4113-BD0C-11E1B65E6C05}"/>
              </a:ext>
            </a:extLst>
          </p:cNvPr>
          <p:cNvSpPr/>
          <p:nvPr/>
        </p:nvSpPr>
        <p:spPr>
          <a:xfrm>
            <a:off x="1557121" y="1378502"/>
            <a:ext cx="73748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Continue regular stakeholder engagement on source screening and control measures</a:t>
            </a:r>
            <a:endParaRPr lang="en-US" sz="1400" dirty="0">
              <a:latin typeface="+mj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38038C1-360F-491F-BFFE-1888D6722C41}"/>
              </a:ext>
            </a:extLst>
          </p:cNvPr>
          <p:cNvSpPr/>
          <p:nvPr/>
        </p:nvSpPr>
        <p:spPr>
          <a:xfrm>
            <a:off x="1134660" y="3289877"/>
            <a:ext cx="8299310" cy="31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Continue stakeholder engagement on draft control plan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F73F4C54-17D0-4593-99E2-1416ACB4E786}"/>
              </a:ext>
            </a:extLst>
          </p:cNvPr>
          <p:cNvSpPr/>
          <p:nvPr/>
        </p:nvSpPr>
        <p:spPr>
          <a:xfrm>
            <a:off x="1636368" y="2967302"/>
            <a:ext cx="464084" cy="1389176"/>
          </a:xfrm>
          <a:prstGeom prst="rightBrace">
            <a:avLst>
              <a:gd name="adj1" fmla="val 33648"/>
              <a:gd name="adj2" fmla="val 51014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546AC07-26BF-4750-B666-8DB6FD3004BA}"/>
              </a:ext>
            </a:extLst>
          </p:cNvPr>
          <p:cNvSpPr txBox="1"/>
          <p:nvPr/>
        </p:nvSpPr>
        <p:spPr bwMode="auto">
          <a:xfrm>
            <a:off x="2031419" y="5882933"/>
            <a:ext cx="74929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457200" eaLnBrk="0" hangingPunct="0"/>
            <a:r>
              <a:rPr lang="en-US" sz="1400" spc="0" dirty="0">
                <a:latin typeface="+mj-lt"/>
              </a:rPr>
              <a:t>EPA consultation with tribes before acting on SIPs/TIPs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9395260-6E3F-47AD-A334-85AC070E8757}"/>
              </a:ext>
            </a:extLst>
          </p:cNvPr>
          <p:cNvSpPr/>
          <p:nvPr/>
        </p:nvSpPr>
        <p:spPr>
          <a:xfrm>
            <a:off x="632587" y="4578668"/>
            <a:ext cx="4098439" cy="31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Begin formal comment period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B3986F1-FFFD-42E2-B3F7-AB71EB323A6E}"/>
              </a:ext>
            </a:extLst>
          </p:cNvPr>
          <p:cNvSpPr/>
          <p:nvPr/>
        </p:nvSpPr>
        <p:spPr>
          <a:xfrm>
            <a:off x="632587" y="5037087"/>
            <a:ext cx="5887483" cy="315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Respond to comments, revise plan as necessary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8E85DEA-2573-463D-8547-8FC0569E902B}"/>
              </a:ext>
            </a:extLst>
          </p:cNvPr>
          <p:cNvSpPr/>
          <p:nvPr/>
        </p:nvSpPr>
        <p:spPr>
          <a:xfrm>
            <a:off x="643698" y="5483266"/>
            <a:ext cx="10220956" cy="31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Submit final SIP/TIP to EPA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C5AC3F8-28AF-4714-8007-8DEBCB0D5DCB}"/>
              </a:ext>
            </a:extLst>
          </p:cNvPr>
          <p:cNvSpPr txBox="1"/>
          <p:nvPr/>
        </p:nvSpPr>
        <p:spPr bwMode="auto">
          <a:xfrm>
            <a:off x="2536839" y="3794845"/>
            <a:ext cx="74929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457200" eaLnBrk="0" hangingPunct="0">
              <a:buNone/>
            </a:pPr>
            <a:r>
              <a:rPr lang="en-US" sz="1400" spc="0" dirty="0">
                <a:latin typeface="+mj-lt"/>
              </a:rPr>
              <a:t>State-tribal coordination on draft SIPs/TIPs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2A129D4-C5A1-4583-B04B-D41AC1A10D9B}"/>
              </a:ext>
            </a:extLst>
          </p:cNvPr>
          <p:cNvSpPr/>
          <p:nvPr/>
        </p:nvSpPr>
        <p:spPr>
          <a:xfrm>
            <a:off x="1616596" y="2263860"/>
            <a:ext cx="355348" cy="310881"/>
          </a:xfrm>
          <a:prstGeom prst="star5">
            <a:avLst/>
          </a:prstGeom>
          <a:solidFill>
            <a:srgbClr val="009DF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B3E7688-24E7-4D8C-8DAB-6F7789D9147F}"/>
              </a:ext>
            </a:extLst>
          </p:cNvPr>
          <p:cNvSpPr txBox="1"/>
          <p:nvPr/>
        </p:nvSpPr>
        <p:spPr bwMode="auto">
          <a:xfrm>
            <a:off x="2031419" y="2341186"/>
            <a:ext cx="79374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457200" eaLnBrk="0" hangingPunct="0">
              <a:buNone/>
            </a:pPr>
            <a:r>
              <a:rPr lang="en-US" sz="1400" spc="0" dirty="0">
                <a:latin typeface="+mj-lt"/>
              </a:rPr>
              <a:t>State-tribal coordination through EPA and for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sources requiring controls on tribal lands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E13AB23-FD7B-4249-B739-8A0FF9D0CE1A}"/>
              </a:ext>
            </a:extLst>
          </p:cNvPr>
          <p:cNvSpPr txBox="1"/>
          <p:nvPr/>
        </p:nvSpPr>
        <p:spPr bwMode="auto">
          <a:xfrm>
            <a:off x="10704571" y="247739"/>
            <a:ext cx="1330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D R A F 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0AA623-499E-413C-88E9-87495D6F689B}"/>
              </a:ext>
            </a:extLst>
          </p:cNvPr>
          <p:cNvSpPr/>
          <p:nvPr/>
        </p:nvSpPr>
        <p:spPr>
          <a:xfrm>
            <a:off x="1548635" y="933886"/>
            <a:ext cx="81713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Begin regular stakeholder engagement on source screening and control measures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E5F50B-4174-4992-89F5-D6B1FD377539}"/>
              </a:ext>
            </a:extLst>
          </p:cNvPr>
          <p:cNvSpPr/>
          <p:nvPr/>
        </p:nvSpPr>
        <p:spPr>
          <a:xfrm>
            <a:off x="1557122" y="1721978"/>
            <a:ext cx="1038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Host meeting with stakeholders to discuss steps taken to date, process moving forward, proposed control measures, projected visibility improvement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3201363-2DE7-4E87-9663-26BF1094F90B}"/>
              </a:ext>
            </a:extLst>
          </p:cNvPr>
          <p:cNvSpPr txBox="1"/>
          <p:nvPr/>
        </p:nvSpPr>
        <p:spPr bwMode="auto">
          <a:xfrm>
            <a:off x="8213221" y="5392335"/>
            <a:ext cx="36094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Timeline includes selected items from the WRAP Schedule of Communication described in the Consultation and Coordination Framework, </a:t>
            </a:r>
            <a:r>
              <a:rPr lang="en-US" sz="1200" spc="0" dirty="0">
                <a:latin typeface="+mj-lt"/>
              </a:rPr>
              <a:t>with important tribal consultation and coordination milestones added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A60C64-06F6-4FFC-9588-E98E1BAF2FFF}"/>
              </a:ext>
            </a:extLst>
          </p:cNvPr>
          <p:cNvSpPr txBox="1"/>
          <p:nvPr/>
        </p:nvSpPr>
        <p:spPr bwMode="auto">
          <a:xfrm>
            <a:off x="1485842" y="189001"/>
            <a:ext cx="102733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WRAP Regional Haze Planning Schedule of Communication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3A23D88-9866-4089-8CBE-A81CBAEC1B67}"/>
              </a:ext>
            </a:extLst>
          </p:cNvPr>
          <p:cNvGrpSpPr/>
          <p:nvPr/>
        </p:nvGrpSpPr>
        <p:grpSpPr>
          <a:xfrm>
            <a:off x="8146855" y="4902710"/>
            <a:ext cx="3432094" cy="322012"/>
            <a:chOff x="9021229" y="5175699"/>
            <a:chExt cx="3432094" cy="322012"/>
          </a:xfrm>
        </p:grpSpPr>
        <p:sp>
          <p:nvSpPr>
            <p:cNvPr id="54" name="Star: 5 Points 53">
              <a:extLst>
                <a:ext uri="{FF2B5EF4-FFF2-40B4-BE49-F238E27FC236}">
                  <a16:creationId xmlns:a16="http://schemas.microsoft.com/office/drawing/2014/main" id="{E7A0075B-A5CD-4D17-9F85-C6E9F2C864DB}"/>
                </a:ext>
              </a:extLst>
            </p:cNvPr>
            <p:cNvSpPr/>
            <p:nvPr/>
          </p:nvSpPr>
          <p:spPr>
            <a:xfrm>
              <a:off x="9021229" y="5175699"/>
              <a:ext cx="319474" cy="279496"/>
            </a:xfrm>
            <a:prstGeom prst="star5">
              <a:avLst/>
            </a:prstGeom>
            <a:solidFill>
              <a:srgbClr val="009DF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+mj-lt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D250A3A-5409-4F71-82E4-0F3920E2EE29}"/>
                </a:ext>
              </a:extLst>
            </p:cNvPr>
            <p:cNvSpPr/>
            <p:nvPr/>
          </p:nvSpPr>
          <p:spPr>
            <a:xfrm>
              <a:off x="9330930" y="5220712"/>
              <a:ext cx="312239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/>
                <a:t>Indicates Significant Tribal C&amp;C Milestone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9EE65307-F443-45DF-8D66-67E45F45097C}"/>
              </a:ext>
            </a:extLst>
          </p:cNvPr>
          <p:cNvSpPr txBox="1"/>
          <p:nvPr/>
        </p:nvSpPr>
        <p:spPr bwMode="auto">
          <a:xfrm rot="16200000">
            <a:off x="-5082" y="3405011"/>
            <a:ext cx="7023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2020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AC3F030-665B-4908-86BB-44BDEAE373A1}"/>
              </a:ext>
            </a:extLst>
          </p:cNvPr>
          <p:cNvSpPr txBox="1"/>
          <p:nvPr/>
        </p:nvSpPr>
        <p:spPr bwMode="auto">
          <a:xfrm>
            <a:off x="820941" y="2903852"/>
            <a:ext cx="7023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Winter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9A81B42-08A6-419C-A76D-00235CB15FF6}"/>
              </a:ext>
            </a:extLst>
          </p:cNvPr>
          <p:cNvSpPr txBox="1"/>
          <p:nvPr/>
        </p:nvSpPr>
        <p:spPr bwMode="auto">
          <a:xfrm>
            <a:off x="836486" y="3290204"/>
            <a:ext cx="7023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Spring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829505B-55B6-4B27-8BFA-73CF34DDFD6B}"/>
              </a:ext>
            </a:extLst>
          </p:cNvPr>
          <p:cNvSpPr txBox="1"/>
          <p:nvPr/>
        </p:nvSpPr>
        <p:spPr bwMode="auto">
          <a:xfrm>
            <a:off x="664627" y="3737544"/>
            <a:ext cx="9408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sz="1400" spc="0" dirty="0">
                <a:latin typeface="+mj-lt"/>
              </a:rPr>
              <a:t>Summer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632BECC-B5AB-4B43-B209-42977B80EF1A}"/>
              </a:ext>
            </a:extLst>
          </p:cNvPr>
          <p:cNvSpPr txBox="1"/>
          <p:nvPr/>
        </p:nvSpPr>
        <p:spPr bwMode="auto">
          <a:xfrm>
            <a:off x="1134660" y="4149260"/>
            <a:ext cx="7023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sz="1400" spc="0" dirty="0">
                <a:latin typeface="+mj-lt"/>
              </a:rPr>
              <a:t>Fall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DDEF859-3171-439F-8D71-1ABA63E2A05F}"/>
              </a:ext>
            </a:extLst>
          </p:cNvPr>
          <p:cNvSpPr txBox="1"/>
          <p:nvPr/>
        </p:nvSpPr>
        <p:spPr bwMode="auto">
          <a:xfrm rot="16200000">
            <a:off x="-5083" y="5411258"/>
            <a:ext cx="7023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b="1" spc="0" dirty="0">
                <a:latin typeface="+mj-lt"/>
              </a:rPr>
              <a:t>2021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FF84D11-D40F-488A-AAA8-B357E097C85B}"/>
              </a:ext>
            </a:extLst>
          </p:cNvPr>
          <p:cNvSpPr txBox="1"/>
          <p:nvPr/>
        </p:nvSpPr>
        <p:spPr bwMode="auto">
          <a:xfrm>
            <a:off x="820941" y="4630268"/>
            <a:ext cx="7023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Winter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2A525F3-668E-42AD-A871-44587B0BFB88}"/>
              </a:ext>
            </a:extLst>
          </p:cNvPr>
          <p:cNvSpPr txBox="1"/>
          <p:nvPr/>
        </p:nvSpPr>
        <p:spPr bwMode="auto">
          <a:xfrm>
            <a:off x="836486" y="5085618"/>
            <a:ext cx="7023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Spring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CF514F8-27B0-4C82-A4B4-AF1E923BABAC}"/>
              </a:ext>
            </a:extLst>
          </p:cNvPr>
          <p:cNvSpPr txBox="1"/>
          <p:nvPr/>
        </p:nvSpPr>
        <p:spPr bwMode="auto">
          <a:xfrm>
            <a:off x="664627" y="5532958"/>
            <a:ext cx="9408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sz="1400" spc="0" dirty="0">
                <a:latin typeface="+mj-lt"/>
              </a:rPr>
              <a:t>Summer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57CE46A-B09D-482D-996B-F53040D61C32}"/>
              </a:ext>
            </a:extLst>
          </p:cNvPr>
          <p:cNvSpPr txBox="1"/>
          <p:nvPr/>
        </p:nvSpPr>
        <p:spPr bwMode="auto">
          <a:xfrm>
            <a:off x="1101728" y="6157207"/>
            <a:ext cx="7023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sz="1400" spc="0" dirty="0">
                <a:latin typeface="+mj-lt"/>
              </a:rPr>
              <a:t>Fall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8BF51C-1FFB-4559-BC38-6AAA8BE31C0B}"/>
              </a:ext>
            </a:extLst>
          </p:cNvPr>
          <p:cNvCxnSpPr>
            <a:cxnSpLocks/>
          </p:cNvCxnSpPr>
          <p:nvPr/>
        </p:nvCxnSpPr>
        <p:spPr>
          <a:xfrm>
            <a:off x="207600" y="4502551"/>
            <a:ext cx="11134131" cy="0"/>
          </a:xfrm>
          <a:prstGeom prst="line">
            <a:avLst/>
          </a:prstGeom>
          <a:ln w="28575">
            <a:solidFill>
              <a:srgbClr val="333333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738223F-346C-434C-B02C-5557FEE83143}"/>
              </a:ext>
            </a:extLst>
          </p:cNvPr>
          <p:cNvCxnSpPr>
            <a:cxnSpLocks/>
          </p:cNvCxnSpPr>
          <p:nvPr/>
        </p:nvCxnSpPr>
        <p:spPr>
          <a:xfrm>
            <a:off x="208255" y="2784834"/>
            <a:ext cx="11228369" cy="0"/>
          </a:xfrm>
          <a:prstGeom prst="line">
            <a:avLst/>
          </a:prstGeom>
          <a:ln w="28575">
            <a:solidFill>
              <a:srgbClr val="333333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7AAD298D-8C98-48F7-85D9-ECFE0A149952}"/>
              </a:ext>
            </a:extLst>
          </p:cNvPr>
          <p:cNvSpPr/>
          <p:nvPr/>
        </p:nvSpPr>
        <p:spPr>
          <a:xfrm>
            <a:off x="2124685" y="3704643"/>
            <a:ext cx="355348" cy="310881"/>
          </a:xfrm>
          <a:prstGeom prst="star5">
            <a:avLst/>
          </a:prstGeom>
          <a:solidFill>
            <a:srgbClr val="009DF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79" name="Star: 5 Points 78">
            <a:extLst>
              <a:ext uri="{FF2B5EF4-FFF2-40B4-BE49-F238E27FC236}">
                <a16:creationId xmlns:a16="http://schemas.microsoft.com/office/drawing/2014/main" id="{802556E3-881C-49A9-9205-C0FE2D15EFFF}"/>
              </a:ext>
            </a:extLst>
          </p:cNvPr>
          <p:cNvSpPr/>
          <p:nvPr/>
        </p:nvSpPr>
        <p:spPr>
          <a:xfrm>
            <a:off x="1615275" y="5795955"/>
            <a:ext cx="355348" cy="310881"/>
          </a:xfrm>
          <a:prstGeom prst="star5">
            <a:avLst/>
          </a:prstGeom>
          <a:solidFill>
            <a:srgbClr val="009DF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256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485A-2197-4491-BBBA-DEE7EC4B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9DC9-8466-44E5-8C69-8DC42452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219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Blank.potx" id="{CC34BEB4-56BE-4C35-B3C1-ED2770E08490}" vid="{5E58AF69-3E00-4BE6-9424-5697BE04CE91}"/>
    </a:ext>
  </a:extLst>
</a:theme>
</file>

<file path=ppt/theme/theme2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theme/theme3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ABBF43-1DE5-401E-9E72-69994FE7A2B3}">
  <we:reference id="wa104380278" version="1.0.0.6" store="en-US" storeType="OMEX"/>
  <we:alternateReferences>
    <we:reference id="WA104380278" version="1.0.0.6" store="WA104380278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368</TotalTime>
  <Words>156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Blank</vt:lpstr>
      <vt:lpstr>PowerPoint Presentation</vt:lpstr>
      <vt:lpstr>PowerPoint Presentation</vt:lpstr>
    </vt:vector>
  </TitlesOfParts>
  <Company>Ramboll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 Van Houghton</dc:creator>
  <cp:lastModifiedBy>Ramboll Environ</cp:lastModifiedBy>
  <cp:revision>14</cp:revision>
  <dcterms:created xsi:type="dcterms:W3CDTF">2019-04-09T15:30:03Z</dcterms:created>
  <dcterms:modified xsi:type="dcterms:W3CDTF">2019-04-09T22:55:35Z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TemplafyTimeStamp">
    <vt:lpwstr>2018-10-03T09:50:09.1611095Z</vt:lpwstr>
  </property>
</Properties>
</file>